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7"/>
  </p:notesMasterIdLst>
  <p:handoutMasterIdLst>
    <p:handoutMasterId r:id="rId18"/>
  </p:handoutMasterIdLst>
  <p:sldIdLst>
    <p:sldId id="313" r:id="rId2"/>
    <p:sldId id="304" r:id="rId3"/>
    <p:sldId id="311" r:id="rId4"/>
    <p:sldId id="315" r:id="rId5"/>
    <p:sldId id="268" r:id="rId6"/>
    <p:sldId id="291" r:id="rId7"/>
    <p:sldId id="317" r:id="rId8"/>
    <p:sldId id="318" r:id="rId9"/>
    <p:sldId id="319" r:id="rId10"/>
    <p:sldId id="320" r:id="rId11"/>
    <p:sldId id="322" r:id="rId12"/>
    <p:sldId id="321" r:id="rId13"/>
    <p:sldId id="323" r:id="rId14"/>
    <p:sldId id="305" r:id="rId15"/>
    <p:sldId id="30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36292-9D0D-4B39-9D86-4E1EAF8BCC71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BEA93-A249-4725-9C3B-6F36E2D5C8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003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7EC8D-77B9-4668-B85A-2B6A03F28CCC}" type="datetimeFigureOut">
              <a:rPr lang="ru-RU" smtClean="0"/>
              <a:pPr/>
              <a:t>25.01.2018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F4161-830C-4C89-94FE-D0FA0D0847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54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F4161-830C-4C89-94FE-D0FA0D0847F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56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96049E-9F48-4BF4-8794-276F9D86D292}" type="datetime1">
              <a:rPr lang="ru-RU" smtClean="0"/>
              <a:t>25.01.2018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79FD1-E065-4DCE-93F5-7925DE21833B}" type="datetime1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15C4EC-8490-402A-BC0F-B2537F0C3378}" type="datetime1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D9EC3-42B8-426F-BE5C-33A9A577A3BC}" type="datetime1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86EF51-68AF-4D7E-9641-7310BB9BE193}" type="datetime1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46591B-4FE6-4427-88DC-94428AD8D2FB}" type="datetime1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7B843B-2C4E-4AD9-AB60-7602916B94AC}" type="datetime1">
              <a:rPr lang="ru-RU" smtClean="0"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82C8B3-048E-4CB1-9288-A830C5A9DCBB}" type="datetime1">
              <a:rPr lang="ru-RU" smtClean="0"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7DE6F-28F4-4CC3-83E7-836962CB7898}" type="datetime1">
              <a:rPr lang="ru-RU" smtClean="0"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1B5AC6-AFFC-4D7A-953D-EFF9F5974A33}" type="datetime1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61D506-B745-4DE0-8715-AB85D3345A21}" type="datetime1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A410C03-AD07-4EBF-9468-8C4BA4797E81}" type="datetime1">
              <a:rPr lang="ru-RU" smtClean="0"/>
              <a:t>25.01.2018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34893"/>
            <a:ext cx="7406640" cy="568772"/>
          </a:xfrm>
        </p:spPr>
        <p:txBody>
          <a:bodyPr>
            <a:normAutofit/>
          </a:bodyPr>
          <a:lstStyle/>
          <a:p>
            <a:pPr algn="ctr"/>
            <a:r>
              <a:rPr lang="kk-KZ" sz="1600" b="1" dirty="0" smtClean="0">
                <a:latin typeface="KZ Times New Roman" pitchFamily="18" charset="0"/>
              </a:rPr>
              <a:t> Қ.Өскенбаев атындағы Қима орта  мектебі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850064"/>
            <a:ext cx="7696224" cy="4365018"/>
          </a:xfrm>
        </p:spPr>
        <p:txBody>
          <a:bodyPr>
            <a:normAutofit fontScale="85000" lnSpcReduction="20000"/>
          </a:bodyPr>
          <a:lstStyle/>
          <a:p>
            <a:r>
              <a:rPr lang="kk-KZ" sz="2800" b="1" dirty="0" smtClean="0">
                <a:latin typeface="KZ Times New Roman" pitchFamily="18" charset="0"/>
              </a:rPr>
              <a:t>Сыныбы:</a:t>
            </a:r>
            <a:r>
              <a:rPr lang="kk-KZ" sz="2800" dirty="0" smtClean="0">
                <a:latin typeface="KZ 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70C0"/>
                </a:solidFill>
                <a:latin typeface="KZ Times New Roman" pitchFamily="18" charset="0"/>
              </a:rPr>
              <a:t>10</a:t>
            </a:r>
            <a:r>
              <a:rPr lang="kk-KZ" sz="2800" dirty="0" smtClean="0">
                <a:latin typeface="KZ Times New Roman" pitchFamily="18" charset="0"/>
              </a:rPr>
              <a:t/>
            </a:r>
            <a:br>
              <a:rPr lang="kk-KZ" sz="2800" dirty="0" smtClean="0">
                <a:latin typeface="KZ Times New Roman" pitchFamily="18" charset="0"/>
              </a:rPr>
            </a:br>
            <a:r>
              <a:rPr lang="kk-KZ" sz="2800" b="1" dirty="0" smtClean="0">
                <a:latin typeface="KZ Times New Roman" pitchFamily="18" charset="0"/>
              </a:rPr>
              <a:t>Пәні: </a:t>
            </a:r>
            <a:r>
              <a:rPr lang="kk-KZ" sz="2800" b="1" i="1" dirty="0" smtClean="0">
                <a:solidFill>
                  <a:srgbClr val="0070C0"/>
                </a:solidFill>
                <a:latin typeface="KZ Times New Roman" pitchFamily="18" charset="0"/>
              </a:rPr>
              <a:t>Әдебиет</a:t>
            </a:r>
            <a:r>
              <a:rPr lang="kk-KZ" sz="2800" dirty="0" smtClean="0">
                <a:latin typeface="KZ Times New Roman" pitchFamily="18" charset="0"/>
              </a:rPr>
              <a:t/>
            </a:r>
            <a:br>
              <a:rPr lang="kk-KZ" sz="2800" dirty="0" smtClean="0">
                <a:latin typeface="KZ Times New Roman" pitchFamily="18" charset="0"/>
              </a:rPr>
            </a:br>
            <a:r>
              <a:rPr lang="kk-KZ" sz="2800" b="1" dirty="0" smtClean="0">
                <a:latin typeface="KZ Times New Roman" pitchFamily="18" charset="0"/>
              </a:rPr>
              <a:t>Тақырыбы:</a:t>
            </a:r>
            <a:r>
              <a:rPr lang="kk-KZ" sz="2800" dirty="0" smtClean="0">
                <a:latin typeface="KZ Times New Roman" pitchFamily="18" charset="0"/>
              </a:rPr>
              <a:t> </a:t>
            </a:r>
            <a:r>
              <a:rPr lang="kk-KZ" sz="2800" b="1" i="1" dirty="0" smtClean="0">
                <a:solidFill>
                  <a:srgbClr val="0070C0"/>
                </a:solidFill>
                <a:latin typeface="KZ Times New Roman" pitchFamily="18" charset="0"/>
              </a:rPr>
              <a:t>Абай Құнанбаев. Нәтиже сабақ.</a:t>
            </a:r>
            <a:r>
              <a:rPr lang="kk-KZ" sz="2800" dirty="0" smtClean="0">
                <a:latin typeface="KZ Times New Roman" pitchFamily="18" charset="0"/>
              </a:rPr>
              <a:t/>
            </a:r>
            <a:br>
              <a:rPr lang="kk-KZ" sz="2800" dirty="0" smtClean="0">
                <a:latin typeface="KZ Times New Roman" pitchFamily="18" charset="0"/>
              </a:rPr>
            </a:br>
            <a:r>
              <a:rPr lang="kk-KZ" sz="2800" b="1" dirty="0" smtClean="0">
                <a:latin typeface="KZ Times New Roman" pitchFamily="18" charset="0"/>
              </a:rPr>
              <a:t>Пән мұғалімі: </a:t>
            </a:r>
            <a:r>
              <a:rPr lang="kk-KZ" sz="2800" b="1" i="1" dirty="0" smtClean="0">
                <a:solidFill>
                  <a:srgbClr val="0070C0"/>
                </a:solidFill>
                <a:latin typeface="KZ Times New Roman" pitchFamily="18" charset="0"/>
              </a:rPr>
              <a:t> Нургалиева  А.Д.</a:t>
            </a: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pPr algn="ctr"/>
            <a:r>
              <a:rPr lang="kk-KZ" sz="2100" b="1" dirty="0" smtClean="0">
                <a:solidFill>
                  <a:schemeClr val="tx1"/>
                </a:solidFill>
                <a:latin typeface="KZ Times New Roman" pitchFamily="18" charset="0"/>
              </a:rPr>
              <a:t> </a:t>
            </a:r>
            <a:r>
              <a:rPr lang="ru-RU" sz="2100" b="1" dirty="0" smtClean="0">
                <a:solidFill>
                  <a:schemeClr val="tx1"/>
                </a:solidFill>
                <a:latin typeface="KZ Times New Roman" pitchFamily="18" charset="0"/>
              </a:rPr>
              <a:t>2018  </a:t>
            </a:r>
            <a:r>
              <a:rPr lang="kk-KZ" sz="2100" b="1" dirty="0" smtClean="0">
                <a:solidFill>
                  <a:schemeClr val="tx1"/>
                </a:solidFill>
                <a:latin typeface="KZ Times New Roman" pitchFamily="18" charset="0"/>
              </a:rPr>
              <a:t>оқу жылы</a:t>
            </a: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kk-KZ" sz="2800" b="1" i="1" dirty="0" smtClean="0">
              <a:solidFill>
                <a:srgbClr val="0070C0"/>
              </a:solidFill>
              <a:latin typeface="KZ Times New Roman" pitchFamily="18" charset="0"/>
            </a:endParaRPr>
          </a:p>
          <a:p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0309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4638"/>
            <a:ext cx="7498080" cy="5973762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7.Мына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өлеңнен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деуге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ойлаңдаршы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Өлмейтұғын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қалдырған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Өлсем,орным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  жер сыз болмай 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 «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Өлсе  өлер табиғат,адам  өлмес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«Мен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жазбаймын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ермек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өлген,сыртым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жабықтым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жалықтым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Абай қара сөздерінің  жалпы  саны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А)25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В)45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С)35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Д)55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Е)15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Абайды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ң  Пушкиннен  аудармасы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Теректің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сыйы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пен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бұлбұл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Онегинге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хаты»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Қараңғы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тау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қалғып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Желсіз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ай»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10.Абайды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әлемге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танытқан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жазушы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С.Мұқанов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М.Әуезов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Ш.Айтматов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Ғ.Мүсірепов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Ғ.Мұстафин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9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0309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4638"/>
            <a:ext cx="7498080" cy="5973762"/>
          </a:xfrm>
        </p:spPr>
        <p:txBody>
          <a:bodyPr>
            <a:normAutofit lnSpcReduction="10000"/>
          </a:bodyPr>
          <a:lstStyle/>
          <a:p>
            <a:r>
              <a:rPr lang="kk-K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1.Абай Семей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кітапханасында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кіммен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Е.П.Михайлис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Ф.М.Достоевский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В.Г.Белинский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А.С.Пушкин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М.Ю.Лермонтов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2.Абайдың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жасында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ғылым,білімді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ескермегеніне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өкініш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білдірген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мақтанба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Жасымда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бар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ескермедім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Интернатта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Әсемпаз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неге»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патшасы,сөз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3.Абайдың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аударған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Бородино»М.Ю.Лермонтов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Вадим»М.Ю.Лермонтов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Теректің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сыйы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М.Ю. Лермонтов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Онегинге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хаты»А.С.Пушкин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пен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бұлбұл»И.А.Крылов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4.Қазақ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даласында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шырқалған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Пушкин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Қараңғы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тау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қалғып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пен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бұлбұл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Жалғыз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жалау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жалтылдап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қырдағы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Теректің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сыйы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1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9737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4638"/>
            <a:ext cx="7498080" cy="5973762"/>
          </a:xfrm>
        </p:spPr>
        <p:txBody>
          <a:bodyPr>
            <a:normAutofit lnSpcReduction="10000"/>
          </a:bodyPr>
          <a:lstStyle/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5.Абай  жерленген  орын</a:t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А)Шыңғыстаудағы Жидебай</a:t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В)Семей  қаласы</a:t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С)Аягөз</a:t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Д)Дегелең  тауының  бөктері</a:t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Е)Қарқаралы</a:t>
            </a:r>
            <a:b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«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  әлемге  ашылған  терезе еді...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айтқан кім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М.Әуезов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Ш.Айтматов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Н.Назарбаев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Қ.Кулиев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К.Симонов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«бес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Әсемпаз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неге»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Білімдіден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Қараңғы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тау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қалғып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Өлсем,орным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мақтаңба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Білімдіден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сөз»өлеңінің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түйіні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А)бай-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болыстардың  іс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  мен   мінез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құлықтарын  сынау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өнер,білімнің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тойымсыздықты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әшкерлеу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толғаныс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8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4638"/>
            <a:ext cx="7498080" cy="5973762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Ақырын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бас,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Еңбегің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кетпес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далаға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өлең   жолдары  Абайдың  қай өлеңінен алынған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мақтаңба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Жасымда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ескермедім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сөздің  патшасы,сөз сарасы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Әсемпаз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неге»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болысың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  рухани   байлығының   үшінші  қайнар  көзі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шығыстың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поэзиясы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қоршаған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мәдениеті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72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Үйге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тапсырма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Ақынның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өлеңдерін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таңдауы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жаттау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              Рефлексия</a:t>
            </a: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 түсінсеңдер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қолымызды 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шапалақтайық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plodisment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912" y="2714596"/>
            <a:ext cx="3614739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827112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дайындық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өзіммен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достасқан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әлемде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сүремін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айналамда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сүйкімді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сүреді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маған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әрқашан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көмектеседі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  өз  күшіме  сенемін!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 бұл өмірдің  ең  тамаша  кереметтеріне  лайықпын және  оны қуанышпен  қарсы аламын!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 не  қалаймын, соның  барлығына қол жеткіземін!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Өмірдің барлық  жақсылықтары  мен үшін!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Менің  барлық  армандарым  орындалады!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 бәрін дұрыс жасайтыныма сенімдімін!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Мені  бәрі  жақсы көреді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kk-KZ" sz="31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ІІ.Қызығушылықты ояту. </a:t>
            </a:r>
            <a:r>
              <a:rPr lang="kk-KZ" sz="3100" b="1" dirty="0" smtClean="0"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kk-KZ" sz="31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 қозғар</a:t>
            </a:r>
            <a:r>
              <a:rPr lang="kk-KZ" sz="3100" b="1" dirty="0" smtClean="0"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lang="kk-KZ" sz="31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әдісі</a:t>
            </a:r>
            <a:r>
              <a:rPr lang="kk-KZ" sz="6000" dirty="0" smtClean="0">
                <a:solidFill>
                  <a:srgbClr val="FF0000"/>
                </a:solidFill>
                <a:effectLst/>
                <a:latin typeface="Arial" pitchFamily="34" charset="0"/>
              </a:rPr>
              <a:t/>
            </a:r>
            <a:br>
              <a:rPr lang="kk-KZ" sz="6000" dirty="0" smtClean="0">
                <a:solidFill>
                  <a:srgbClr val="FF0000"/>
                </a:solidFill>
                <a:effectLst/>
                <a:latin typeface="Arial" pitchFamily="34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417320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Ақырын жүріп,анық бас,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Еңбегін  кетпес далаға.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Ұстаздық  қылған жалықпас,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Үйретуден  балаға.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0357cbbc37537993b6caa431f1a40c1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1348637">
            <a:off x="2510752" y="4566041"/>
            <a:ext cx="3270683" cy="2024765"/>
          </a:xfrm>
          <a:prstGeom prst="rect">
            <a:avLst/>
          </a:prstGeom>
          <a:noFill/>
        </p:spPr>
      </p:pic>
      <p:sp>
        <p:nvSpPr>
          <p:cNvPr id="6" name="Выноска-облако 5"/>
          <p:cNvSpPr/>
          <p:nvPr/>
        </p:nvSpPr>
        <p:spPr>
          <a:xfrm>
            <a:off x="5418438" y="1150444"/>
            <a:ext cx="3528833" cy="2333728"/>
          </a:xfrm>
          <a:prstGeom prst="cloudCallout">
            <a:avLst>
              <a:gd name="adj1" fmla="val -91997"/>
              <a:gd name="adj2" fmla="val 121769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 smtClean="0">
                <a:ln w="11430"/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stral" pitchFamily="66" charset="0"/>
              </a:rPr>
              <a:t>  </a:t>
            </a:r>
          </a:p>
          <a:p>
            <a:r>
              <a:rPr lang="kk-KZ" sz="2400" b="1" dirty="0" smtClean="0">
                <a:ln w="11430"/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stral" pitchFamily="66" charset="0"/>
              </a:rPr>
              <a:t>  Өлең  қалай  аталады? </a:t>
            </a:r>
            <a:r>
              <a:rPr lang="ru-RU" sz="2400" b="1" dirty="0" smtClean="0">
                <a:ln w="11430"/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Mistral" pitchFamily="66" charset="0"/>
              </a:rPr>
              <a:t> </a:t>
            </a:r>
            <a:endParaRPr lang="ru-RU" sz="2400" b="1" i="1" dirty="0" smtClean="0">
              <a:ln w="11430"/>
              <a:solidFill>
                <a:srgbClr val="C00000"/>
              </a:solidFill>
              <a:latin typeface="KZ Times New Roman" pitchFamily="18" charset="0"/>
            </a:endParaRPr>
          </a:p>
          <a:p>
            <a:endParaRPr lang="kk-KZ" b="1" dirty="0" smtClean="0">
              <a:ln w="11430"/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14292"/>
            <a:ext cx="7000924" cy="4155652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Асыл сөзді іздесең,</a:t>
            </a:r>
            <a:b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Абайды оқы, ерінбе.</a:t>
            </a:r>
            <a:b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Адамдықты көздесең,</a:t>
            </a:r>
            <a:b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Жат тоқып ал көңілге.</a:t>
            </a:r>
            <a:r>
              <a:rPr lang="kk-KZ" sz="2000" dirty="0" smtClean="0">
                <a:latin typeface="Mistral" pitchFamily="66" charset="0"/>
              </a:rPr>
              <a:t/>
            </a:r>
            <a:br>
              <a:rPr lang="kk-KZ" sz="2000" dirty="0" smtClean="0">
                <a:latin typeface="Mistral" pitchFamily="66" charset="0"/>
              </a:rPr>
            </a:br>
            <a:r>
              <a:rPr lang="kk-KZ" sz="2000" b="1" dirty="0" smtClean="0">
                <a:latin typeface="Mistral" pitchFamily="66" charset="0"/>
              </a:rPr>
              <a:t/>
            </a:r>
            <a:br>
              <a:rPr lang="kk-KZ" sz="2000" b="1" dirty="0" smtClean="0">
                <a:latin typeface="Mistral" pitchFamily="66" charset="0"/>
              </a:rPr>
            </a:br>
            <a:r>
              <a:rPr lang="kk-KZ" sz="2000" dirty="0" smtClean="0">
                <a:latin typeface="Mistral" pitchFamily="66" charset="0"/>
              </a:rPr>
              <a:t>                                                </a:t>
            </a:r>
            <a:r>
              <a:rPr lang="kk-KZ" sz="2000" b="1" dirty="0" smtClean="0">
                <a:solidFill>
                  <a:srgbClr val="FF0000"/>
                </a:solidFill>
                <a:latin typeface="Garamond" pitchFamily="18" charset="0"/>
              </a:rPr>
              <a:t>Сұлтанмахмұт Торайғыров</a:t>
            </a:r>
            <a:endParaRPr lang="ru-RU" sz="20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28" name="Рисунок 27" descr="574a61436c4d46c39fe790e12904224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28" y="4369943"/>
            <a:ext cx="3143272" cy="2143139"/>
          </a:xfrm>
          <a:prstGeom prst="rect">
            <a:avLst/>
          </a:prstGeom>
          <a:noFill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929330"/>
            <a:ext cx="7901014" cy="928670"/>
          </a:xfrm>
        </p:spPr>
        <p:txBody>
          <a:bodyPr>
            <a:no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Абай Құнанбаев</a:t>
            </a:r>
            <a:b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(1845-1904)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14290"/>
            <a:ext cx="4357718" cy="554665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357166"/>
            <a:ext cx="7329510" cy="5768997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ІІ.Үй тапсырмасын тексеру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endParaRPr lang="kk-KZ" sz="2400" dirty="0" smtClean="0">
              <a:latin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Абай  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Құнанбайұлының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өмірі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мен 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шығармашылығы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Өлеңдерін  оқу.</a:t>
            </a:r>
            <a:endParaRPr lang="kk-KZ" sz="3600" dirty="0" smtClean="0">
              <a:latin typeface="Arial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Сандар  сөйлейді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071678"/>
            <a:ext cx="7362084" cy="417672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724004" y="476672"/>
            <a:ext cx="7362084" cy="592412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2"/>
              <a:buNone/>
            </a:pPr>
            <a:r>
              <a:rPr lang="kk-KZ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2"/>
              <a:buNone/>
            </a:pPr>
            <a:endParaRPr lang="kk-KZ" sz="2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</a:pPr>
            <a:endParaRPr lang="kk-KZ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1845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Font typeface="Wingdings 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1886-1889-</a:t>
            </a:r>
          </a:p>
          <a:p>
            <a:pPr>
              <a:buFont typeface="Wingdings 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27-</a:t>
            </a:r>
          </a:p>
          <a:p>
            <a:pPr>
              <a:buFont typeface="Wingdings 2"/>
              <a:buNone/>
            </a:pP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</a:pPr>
            <a:r>
              <a:rPr lang="kk-K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Бұрыс</a:t>
            </a:r>
          </a:p>
          <a:p>
            <a:pPr>
              <a:buFont typeface="Wingdings 2"/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Абай  Құнанбайұлы  Алматы облысында  дүниеге  келді.</a:t>
            </a:r>
          </a:p>
          <a:p>
            <a:pPr>
              <a:buFont typeface="Wingdings 2"/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Абайдың  әжесі- Ұлжан</a:t>
            </a:r>
          </a:p>
          <a:p>
            <a:pPr>
              <a:buFont typeface="Wingdings 2"/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Абайдан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Масғұт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Ескендір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Әзім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әңгімесі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дастан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қалды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 2"/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Абай  он жасында  Семейге  оқуға  келді.</a:t>
            </a:r>
          </a:p>
          <a:p>
            <a:pPr>
              <a:buFont typeface="Wingdings 2"/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Абай  оқыған  оқу  орны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Омбы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кадет  корпусы</a:t>
            </a:r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Тест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1-топ.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1.Абай өмір  сүрген  жылдар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А)1843-1904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В)1845-1904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С)1854-1902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Д)1846-1905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Е)1845-1902</a:t>
            </a:r>
          </a:p>
          <a:p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2.Абай оқыған оқу орны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Ғалия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медресесі</a:t>
            </a:r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 Мұғалімдер семинариясы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 Омбы кадет корпусы</a:t>
            </a: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Ахмет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Риза»медресесі</a:t>
            </a:r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Е)Ауыл  мектебі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Абайдың  поэмасы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Еспенбет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Ескендір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Еңлік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Кебек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Қозы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Көрпеш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Баян  сұлу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Жібек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kk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0309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74638"/>
            <a:ext cx="7498080" cy="5973762"/>
          </a:xfrm>
        </p:spPr>
        <p:txBody>
          <a:bodyPr>
            <a:normAutofit/>
          </a:bodyPr>
          <a:lstStyle/>
          <a:p>
            <a:r>
              <a:rPr lang="kk-KZ" dirty="0" smtClean="0"/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Жүрегімнің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түбіне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бойла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жұмбақ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адаммын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оны да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»,-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Абайдың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өлеңінен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 «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Білімдіден  шыққан сөз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Қараңғы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тау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қалғып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мақтаңба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Әсемпаз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неге»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Өлсем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Абайды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әлемге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танытамыз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»,-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кімнің  сөзі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М.Әуезов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Ғ.Мүсірепов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Қ.Кулиев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Ш.Айтматов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Н.Назарбаев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Абайдың  өлең  құдыреті  туралы  туындысы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сөздің  патшасы,сөз сарасы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Құлақтан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кіріп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Әсемпаз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болма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неге»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таппай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мақтаңба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Жасымда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ескермедім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www.ZHARAR.com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67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</TotalTime>
  <Words>418</Words>
  <Application>Microsoft Office PowerPoint</Application>
  <PresentationFormat>Экран (4:3)</PresentationFormat>
  <Paragraphs>122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 Қ.Өскенбаев атындағы Қима орта  мектебі</vt:lpstr>
      <vt:lpstr>  Психологиялық   дайындық</vt:lpstr>
      <vt:lpstr>ІІ.Қызығушылықты ояту. «Ой қозғар» әдісі </vt:lpstr>
      <vt:lpstr>Асыл сөзді іздесең, Абайды оқы, ерінбе. Адамдықты көздесең, Жат тоқып ал көңілге.                                                  Сұлтанмахмұт Торайғыров</vt:lpstr>
      <vt:lpstr>  Абай Құнанбаев (1845-1904)</vt:lpstr>
      <vt:lpstr>Презентация PowerPoint</vt:lpstr>
      <vt:lpstr> Сандар  сөйлейді</vt:lpstr>
      <vt:lpstr>                           Тест сұрақтары. 1-топ.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Үйге тапсырма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Нургалиева</cp:lastModifiedBy>
  <cp:revision>272</cp:revision>
  <dcterms:modified xsi:type="dcterms:W3CDTF">2018-01-25T09:21:36Z</dcterms:modified>
</cp:coreProperties>
</file>