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7" r:id="rId3"/>
    <p:sldId id="265" r:id="rId4"/>
    <p:sldId id="258" r:id="rId5"/>
    <p:sldId id="259" r:id="rId6"/>
    <p:sldId id="260" r:id="rId7"/>
    <p:sldId id="261" r:id="rId8"/>
    <p:sldId id="262" r:id="rId9"/>
    <p:sldId id="263" r:id="rId10"/>
    <p:sldId id="264"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5" d="100"/>
          <a:sy n="75" d="100"/>
        </p:scale>
        <p:origin x="1896" y="9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6F88ED-FF3A-429A-BF71-BA91A2C7163F}" type="datetimeFigureOut">
              <a:rPr lang="ru-RU" smtClean="0"/>
              <a:t>25.11.2020</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01F0FE8-6B44-477F-8981-6872FC7D3BD2}" type="slidenum">
              <a:rPr lang="ru-RU" smtClean="0"/>
              <a:t>‹#›</a:t>
            </a:fld>
            <a:endParaRPr lang="ru-RU"/>
          </a:p>
        </p:txBody>
      </p:sp>
    </p:spTree>
    <p:extLst>
      <p:ext uri="{BB962C8B-B14F-4D97-AF65-F5344CB8AC3E}">
        <p14:creationId xmlns:p14="http://schemas.microsoft.com/office/powerpoint/2010/main" val="312803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6F88ED-FF3A-429A-BF71-BA91A2C7163F}" type="datetimeFigureOut">
              <a:rPr lang="ru-RU" smtClean="0"/>
              <a:t>25.11.2020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01F0FE8-6B44-477F-8981-6872FC7D3BD2}" type="slidenum">
              <a:rPr lang="ru-RU" smtClean="0"/>
              <a:t>‹#›</a:t>
            </a:fld>
            <a:endParaRPr lang="ru-RU"/>
          </a:p>
        </p:txBody>
      </p:sp>
    </p:spTree>
    <p:extLst>
      <p:ext uri="{BB962C8B-B14F-4D97-AF65-F5344CB8AC3E}">
        <p14:creationId xmlns:p14="http://schemas.microsoft.com/office/powerpoint/2010/main" val="3131860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6F88ED-FF3A-429A-BF71-BA91A2C7163F}" type="datetimeFigureOut">
              <a:rPr lang="ru-RU" smtClean="0"/>
              <a:t>25.11.2020</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01F0FE8-6B44-477F-8981-6872FC7D3BD2}"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05319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6F88ED-FF3A-429A-BF71-BA91A2C7163F}" type="datetimeFigureOut">
              <a:rPr lang="ru-RU" smtClean="0"/>
              <a:t>25.11.2020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01F0FE8-6B44-477F-8981-6872FC7D3BD2}" type="slidenum">
              <a:rPr lang="ru-RU" smtClean="0"/>
              <a:t>‹#›</a:t>
            </a:fld>
            <a:endParaRPr lang="ru-RU"/>
          </a:p>
        </p:txBody>
      </p:sp>
    </p:spTree>
    <p:extLst>
      <p:ext uri="{BB962C8B-B14F-4D97-AF65-F5344CB8AC3E}">
        <p14:creationId xmlns:p14="http://schemas.microsoft.com/office/powerpoint/2010/main" val="299432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6F88ED-FF3A-429A-BF71-BA91A2C7163F}" type="datetimeFigureOut">
              <a:rPr lang="ru-RU" smtClean="0"/>
              <a:t>25.11.2020</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01F0FE8-6B44-477F-8981-6872FC7D3BD2}"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24306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6F88ED-FF3A-429A-BF71-BA91A2C7163F}" type="datetimeFigureOut">
              <a:rPr lang="ru-RU" smtClean="0"/>
              <a:t>25.11.2020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01F0FE8-6B44-477F-8981-6872FC7D3BD2}" type="slidenum">
              <a:rPr lang="ru-RU" smtClean="0"/>
              <a:t>‹#›</a:t>
            </a:fld>
            <a:endParaRPr lang="ru-RU"/>
          </a:p>
        </p:txBody>
      </p:sp>
    </p:spTree>
    <p:extLst>
      <p:ext uri="{BB962C8B-B14F-4D97-AF65-F5344CB8AC3E}">
        <p14:creationId xmlns:p14="http://schemas.microsoft.com/office/powerpoint/2010/main" val="751963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6F88ED-FF3A-429A-BF71-BA91A2C7163F}" type="datetimeFigureOut">
              <a:rPr lang="ru-RU" smtClean="0"/>
              <a:t>25.11.2020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01F0FE8-6B44-477F-8981-6872FC7D3BD2}" type="slidenum">
              <a:rPr lang="ru-RU" smtClean="0"/>
              <a:t>‹#›</a:t>
            </a:fld>
            <a:endParaRPr lang="ru-RU"/>
          </a:p>
        </p:txBody>
      </p:sp>
    </p:spTree>
    <p:extLst>
      <p:ext uri="{BB962C8B-B14F-4D97-AF65-F5344CB8AC3E}">
        <p14:creationId xmlns:p14="http://schemas.microsoft.com/office/powerpoint/2010/main" val="3969012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6F88ED-FF3A-429A-BF71-BA91A2C7163F}" type="datetimeFigureOut">
              <a:rPr lang="ru-RU" smtClean="0"/>
              <a:t>25.11.2020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01F0FE8-6B44-477F-8981-6872FC7D3BD2}" type="slidenum">
              <a:rPr lang="ru-RU" smtClean="0"/>
              <a:t>‹#›</a:t>
            </a:fld>
            <a:endParaRPr lang="ru-RU"/>
          </a:p>
        </p:txBody>
      </p:sp>
    </p:spTree>
    <p:extLst>
      <p:ext uri="{BB962C8B-B14F-4D97-AF65-F5344CB8AC3E}">
        <p14:creationId xmlns:p14="http://schemas.microsoft.com/office/powerpoint/2010/main" val="2044793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6F88ED-FF3A-429A-BF71-BA91A2C7163F}" type="datetimeFigureOut">
              <a:rPr lang="ru-RU" smtClean="0"/>
              <a:t>25.11.2020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01F0FE8-6B44-477F-8981-6872FC7D3BD2}" type="slidenum">
              <a:rPr lang="ru-RU" smtClean="0"/>
              <a:t>‹#›</a:t>
            </a:fld>
            <a:endParaRPr lang="ru-RU"/>
          </a:p>
        </p:txBody>
      </p:sp>
    </p:spTree>
    <p:extLst>
      <p:ext uri="{BB962C8B-B14F-4D97-AF65-F5344CB8AC3E}">
        <p14:creationId xmlns:p14="http://schemas.microsoft.com/office/powerpoint/2010/main" val="1541220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6F88ED-FF3A-429A-BF71-BA91A2C7163F}" type="datetimeFigureOut">
              <a:rPr lang="ru-RU" smtClean="0"/>
              <a:t>25.11.2020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01F0FE8-6B44-477F-8981-6872FC7D3BD2}" type="slidenum">
              <a:rPr lang="ru-RU" smtClean="0"/>
              <a:t>‹#›</a:t>
            </a:fld>
            <a:endParaRPr lang="ru-RU"/>
          </a:p>
        </p:txBody>
      </p:sp>
    </p:spTree>
    <p:extLst>
      <p:ext uri="{BB962C8B-B14F-4D97-AF65-F5344CB8AC3E}">
        <p14:creationId xmlns:p14="http://schemas.microsoft.com/office/powerpoint/2010/main" val="3102262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6F88ED-FF3A-429A-BF71-BA91A2C7163F}" type="datetimeFigureOut">
              <a:rPr lang="ru-RU" smtClean="0"/>
              <a:t>25.11.2020</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01F0FE8-6B44-477F-8981-6872FC7D3BD2}" type="slidenum">
              <a:rPr lang="ru-RU" smtClean="0"/>
              <a:t>‹#›</a:t>
            </a:fld>
            <a:endParaRPr lang="ru-RU"/>
          </a:p>
        </p:txBody>
      </p:sp>
    </p:spTree>
    <p:extLst>
      <p:ext uri="{BB962C8B-B14F-4D97-AF65-F5344CB8AC3E}">
        <p14:creationId xmlns:p14="http://schemas.microsoft.com/office/powerpoint/2010/main" val="1928679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6F88ED-FF3A-429A-BF71-BA91A2C7163F}" type="datetimeFigureOut">
              <a:rPr lang="ru-RU" smtClean="0"/>
              <a:t>25.11.2020</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01F0FE8-6B44-477F-8981-6872FC7D3BD2}" type="slidenum">
              <a:rPr lang="ru-RU" smtClean="0"/>
              <a:t>‹#›</a:t>
            </a:fld>
            <a:endParaRPr lang="ru-RU"/>
          </a:p>
        </p:txBody>
      </p:sp>
    </p:spTree>
    <p:extLst>
      <p:ext uri="{BB962C8B-B14F-4D97-AF65-F5344CB8AC3E}">
        <p14:creationId xmlns:p14="http://schemas.microsoft.com/office/powerpoint/2010/main" val="3588062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6F88ED-FF3A-429A-BF71-BA91A2C7163F}" type="datetimeFigureOut">
              <a:rPr lang="ru-RU" smtClean="0"/>
              <a:t>25.11.2020</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01F0FE8-6B44-477F-8981-6872FC7D3BD2}" type="slidenum">
              <a:rPr lang="ru-RU" smtClean="0"/>
              <a:t>‹#›</a:t>
            </a:fld>
            <a:endParaRPr lang="ru-RU"/>
          </a:p>
        </p:txBody>
      </p:sp>
    </p:spTree>
    <p:extLst>
      <p:ext uri="{BB962C8B-B14F-4D97-AF65-F5344CB8AC3E}">
        <p14:creationId xmlns:p14="http://schemas.microsoft.com/office/powerpoint/2010/main" val="1456366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6F88ED-FF3A-429A-BF71-BA91A2C7163F}" type="datetimeFigureOut">
              <a:rPr lang="ru-RU" smtClean="0"/>
              <a:t>25.11.2020</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01F0FE8-6B44-477F-8981-6872FC7D3BD2}" type="slidenum">
              <a:rPr lang="ru-RU" smtClean="0"/>
              <a:t>‹#›</a:t>
            </a:fld>
            <a:endParaRPr lang="ru-RU"/>
          </a:p>
        </p:txBody>
      </p:sp>
    </p:spTree>
    <p:extLst>
      <p:ext uri="{BB962C8B-B14F-4D97-AF65-F5344CB8AC3E}">
        <p14:creationId xmlns:p14="http://schemas.microsoft.com/office/powerpoint/2010/main" val="182045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6F88ED-FF3A-429A-BF71-BA91A2C7163F}" type="datetimeFigureOut">
              <a:rPr lang="ru-RU" smtClean="0"/>
              <a:t>25.11.2020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01F0FE8-6B44-477F-8981-6872FC7D3BD2}" type="slidenum">
              <a:rPr lang="ru-RU" smtClean="0"/>
              <a:t>‹#›</a:t>
            </a:fld>
            <a:endParaRPr lang="ru-RU"/>
          </a:p>
        </p:txBody>
      </p:sp>
    </p:spTree>
    <p:extLst>
      <p:ext uri="{BB962C8B-B14F-4D97-AF65-F5344CB8AC3E}">
        <p14:creationId xmlns:p14="http://schemas.microsoft.com/office/powerpoint/2010/main" val="3940017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6F88ED-FF3A-429A-BF71-BA91A2C7163F}" type="datetimeFigureOut">
              <a:rPr lang="ru-RU" smtClean="0"/>
              <a:t>25.11.2020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01F0FE8-6B44-477F-8981-6872FC7D3BD2}" type="slidenum">
              <a:rPr lang="ru-RU" smtClean="0"/>
              <a:t>‹#›</a:t>
            </a:fld>
            <a:endParaRPr lang="ru-RU"/>
          </a:p>
        </p:txBody>
      </p:sp>
    </p:spTree>
    <p:extLst>
      <p:ext uri="{BB962C8B-B14F-4D97-AF65-F5344CB8AC3E}">
        <p14:creationId xmlns:p14="http://schemas.microsoft.com/office/powerpoint/2010/main" val="909485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6F88ED-FF3A-429A-BF71-BA91A2C7163F}" type="datetimeFigureOut">
              <a:rPr lang="ru-RU" smtClean="0"/>
              <a:t>25.11.2020</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01F0FE8-6B44-477F-8981-6872FC7D3BD2}" type="slidenum">
              <a:rPr lang="ru-RU" smtClean="0"/>
              <a:t>‹#›</a:t>
            </a:fld>
            <a:endParaRPr lang="ru-RU"/>
          </a:p>
        </p:txBody>
      </p:sp>
    </p:spTree>
    <p:extLst>
      <p:ext uri="{BB962C8B-B14F-4D97-AF65-F5344CB8AC3E}">
        <p14:creationId xmlns:p14="http://schemas.microsoft.com/office/powerpoint/2010/main" val="336246585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466849" y="4268676"/>
            <a:ext cx="10287000" cy="2068259"/>
          </a:xfrm>
          <a:prstGeom prst="rect">
            <a:avLst/>
          </a:prstGeom>
        </p:spPr>
        <p:txBody>
          <a:bodyPr wrap="square">
            <a:spAutoFit/>
          </a:bodyPr>
          <a:lstStyle/>
          <a:p>
            <a:pPr algn="ctr">
              <a:lnSpc>
                <a:spcPct val="107000"/>
              </a:lnSpc>
              <a:spcAft>
                <a:spcPts val="800"/>
              </a:spcAft>
              <a:tabLst>
                <a:tab pos="762000" algn="l"/>
              </a:tabLst>
            </a:pPr>
            <a:r>
              <a:rPr lang="kk-KZ" sz="40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«Оқушылардың танымдық қабілеттерін SMART   технология элементтерін  қолдану арқылы дамыту»</a:t>
            </a:r>
            <a:endParaRPr lang="ru-RU" sz="400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4640149" y="3374352"/>
            <a:ext cx="3483197" cy="1080296"/>
          </a:xfrm>
          <a:prstGeom prst="rect">
            <a:avLst/>
          </a:prstGeom>
        </p:spPr>
        <p:txBody>
          <a:bodyPr wrap="none">
            <a:spAutoFit/>
          </a:bodyPr>
          <a:lstStyle/>
          <a:p>
            <a:pPr algn="ctr">
              <a:lnSpc>
                <a:spcPct val="107000"/>
              </a:lnSpc>
              <a:spcAft>
                <a:spcPts val="800"/>
              </a:spcAft>
              <a:tabLst>
                <a:tab pos="762000" algn="l"/>
              </a:tabLst>
            </a:pPr>
            <a:r>
              <a:rPr lang="kk-KZ" sz="6000"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Баяндама </a:t>
            </a:r>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l="28161" t="8261" r="29503" b="28343"/>
          <a:stretch/>
        </p:blipFill>
        <p:spPr>
          <a:xfrm>
            <a:off x="473027" y="409702"/>
            <a:ext cx="2791089" cy="3548850"/>
          </a:xfrm>
          <a:prstGeom prst="ellipse">
            <a:avLst/>
          </a:prstGeom>
          <a:ln>
            <a:noFill/>
          </a:ln>
          <a:effectLst>
            <a:softEdge rad="112500"/>
          </a:effectLst>
        </p:spPr>
      </p:pic>
      <p:sp>
        <p:nvSpPr>
          <p:cNvPr id="4" name="Прямоугольник 3"/>
          <p:cNvSpPr/>
          <p:nvPr/>
        </p:nvSpPr>
        <p:spPr>
          <a:xfrm>
            <a:off x="1263649" y="573968"/>
            <a:ext cx="10287000" cy="2807820"/>
          </a:xfrm>
          <a:prstGeom prst="rect">
            <a:avLst/>
          </a:prstGeom>
        </p:spPr>
        <p:txBody>
          <a:bodyPr wrap="square">
            <a:spAutoFit/>
          </a:bodyPr>
          <a:lstStyle/>
          <a:p>
            <a:pPr algn="ctr">
              <a:lnSpc>
                <a:spcPct val="107000"/>
              </a:lnSpc>
              <a:spcAft>
                <a:spcPts val="800"/>
              </a:spcAft>
              <a:tabLst>
                <a:tab pos="762000" algn="l"/>
              </a:tabLst>
            </a:pPr>
            <a:r>
              <a:rPr lang="kk-KZ" sz="28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Ақмола облысы</a:t>
            </a:r>
          </a:p>
          <a:p>
            <a:pPr algn="ctr">
              <a:lnSpc>
                <a:spcPct val="107000"/>
              </a:lnSpc>
              <a:spcAft>
                <a:spcPts val="800"/>
              </a:spcAft>
              <a:tabLst>
                <a:tab pos="762000" algn="l"/>
              </a:tabLst>
            </a:pPr>
            <a:r>
              <a:rPr lang="kk-KZ" sz="28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Жақсы ауданы</a:t>
            </a:r>
          </a:p>
          <a:p>
            <a:pPr algn="ctr">
              <a:lnSpc>
                <a:spcPct val="107000"/>
              </a:lnSpc>
              <a:spcAft>
                <a:spcPts val="800"/>
              </a:spcAft>
              <a:tabLst>
                <a:tab pos="762000" algn="l"/>
              </a:tabLst>
            </a:pPr>
            <a:r>
              <a:rPr lang="kk-KZ" sz="28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Қ</a:t>
            </a:r>
            <a:r>
              <a:rPr lang="kk-KZ" sz="280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Өскенбай атындағы Қима орта </a:t>
            </a:r>
            <a:r>
              <a:rPr lang="kk-KZ" sz="28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мектебі</a:t>
            </a:r>
          </a:p>
          <a:p>
            <a:pPr algn="ctr">
              <a:lnSpc>
                <a:spcPct val="107000"/>
              </a:lnSpc>
              <a:spcAft>
                <a:spcPts val="800"/>
              </a:spcAft>
              <a:tabLst>
                <a:tab pos="762000" algn="l"/>
              </a:tabLst>
            </a:pPr>
            <a:r>
              <a:rPr lang="kk-KZ" sz="28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Бастауыш сынып мұғалімі </a:t>
            </a:r>
          </a:p>
          <a:p>
            <a:pPr algn="ctr">
              <a:lnSpc>
                <a:spcPct val="107000"/>
              </a:lnSpc>
              <a:spcAft>
                <a:spcPts val="800"/>
              </a:spcAft>
              <a:tabLst>
                <a:tab pos="762000" algn="l"/>
              </a:tabLst>
            </a:pPr>
            <a:r>
              <a:rPr lang="kk-KZ" sz="28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Молдагалиева Асемгуль Камалиденовна</a:t>
            </a:r>
            <a:endParaRPr lang="ru-RU" sz="280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892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12800" y="1452344"/>
            <a:ext cx="10668000" cy="3253968"/>
          </a:xfrm>
          <a:prstGeom prst="rect">
            <a:avLst/>
          </a:prstGeom>
        </p:spPr>
        <p:txBody>
          <a:bodyPr wrap="square">
            <a:spAutoFit/>
          </a:bodyPr>
          <a:lstStyle/>
          <a:p>
            <a:pPr marL="685800" algn="just">
              <a:lnSpc>
                <a:spcPct val="107000"/>
              </a:lnSpc>
              <a:spcAft>
                <a:spcPts val="800"/>
              </a:spcAft>
              <a:tabLst>
                <a:tab pos="762000" algn="l"/>
              </a:tabLst>
            </a:pPr>
            <a:r>
              <a:rPr lang="kk-KZ" sz="32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Қорыта айтқанда,  </a:t>
            </a:r>
            <a:r>
              <a:rPr lang="kk-KZ" sz="32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бастауыш сынып сабақтарыңда SMART технология  оқушының  жаңа ақпаратты меңгеріп, өз бетінше ізденуіне, пәнге деген қызығушылығын  арттыруда, мектепте алған білімін күнделікті өмірде жасқанбай қолдануға </a:t>
            </a:r>
            <a:r>
              <a:rPr lang="kk-KZ" sz="32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септігін </a:t>
            </a:r>
            <a:r>
              <a:rPr lang="kk-KZ" sz="32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тигізеді.</a:t>
            </a:r>
            <a:endParaRPr lang="ru-RU" sz="32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6376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51000" y="652155"/>
            <a:ext cx="9994900" cy="2366353"/>
          </a:xfrm>
          <a:prstGeom prst="rect">
            <a:avLst/>
          </a:prstGeom>
        </p:spPr>
        <p:txBody>
          <a:bodyPr wrap="square">
            <a:spAutoFit/>
          </a:bodyPr>
          <a:lstStyle/>
          <a:p>
            <a:pPr algn="just">
              <a:lnSpc>
                <a:spcPct val="107000"/>
              </a:lnSpc>
              <a:spcAft>
                <a:spcPts val="800"/>
              </a:spcAft>
              <a:tabLst>
                <a:tab pos="762000" algn="l"/>
              </a:tabLst>
            </a:pPr>
            <a:r>
              <a:rPr lang="kk-KZ" sz="28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Қазіргі  кезеңде мектеп мұғалімінің  алдында тұрған  маңызды, жауапты міндеттердің бірі - оқушыға тиянақты білім беру. Оқыту барысында  қолданылып жүрген  көптеген технологиялар жеке тұлғаның жетілуіне, оқуды тиімділігінің негізін құруға бағытталған. </a:t>
            </a:r>
            <a:endParaRPr lang="kk-KZ" sz="28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0" y="2921000"/>
            <a:ext cx="5253939" cy="3848100"/>
          </a:xfrm>
          <a:prstGeom prst="ellipse">
            <a:avLst/>
          </a:prstGeom>
          <a:ln>
            <a:noFill/>
          </a:ln>
          <a:effectLst>
            <a:softEdge rad="112500"/>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5251" y="2921000"/>
            <a:ext cx="5314949" cy="3758428"/>
          </a:xfrm>
          <a:prstGeom prst="ellipse">
            <a:avLst/>
          </a:prstGeom>
          <a:ln>
            <a:noFill/>
          </a:ln>
          <a:effectLst>
            <a:softEdge rad="112500"/>
          </a:effectLst>
        </p:spPr>
      </p:pic>
    </p:spTree>
    <p:extLst>
      <p:ext uri="{BB962C8B-B14F-4D97-AF65-F5344CB8AC3E}">
        <p14:creationId xmlns:p14="http://schemas.microsoft.com/office/powerpoint/2010/main" val="899731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55700" y="2967863"/>
            <a:ext cx="10909300" cy="3780907"/>
          </a:xfrm>
          <a:prstGeom prst="rect">
            <a:avLst/>
          </a:prstGeom>
        </p:spPr>
        <p:txBody>
          <a:bodyPr wrap="square">
            <a:spAutoFit/>
          </a:bodyPr>
          <a:lstStyle/>
          <a:p>
            <a:pPr algn="just">
              <a:lnSpc>
                <a:spcPct val="107000"/>
              </a:lnSpc>
              <a:spcAft>
                <a:spcPts val="800"/>
              </a:spcAft>
              <a:tabLst>
                <a:tab pos="762000" algn="l"/>
              </a:tabLst>
            </a:pPr>
            <a:r>
              <a:rPr lang="kk-KZ" sz="32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Білім </a:t>
            </a:r>
            <a:r>
              <a:rPr lang="kk-KZ" sz="320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негізі бастауыштан басталады. 	Бастауыш  сынып оқушысы әр нәрсені білуге құмар, көзбен көріп, қолмен  ұстағанды ұнатады. Мұғалім сабақ  түсіндірген кезде оқушыға аса күш түсірмей жеңілден ауырға қарай, жалықтырмай,  оқушының тиянақты білім алуына, мүмкіндіктер жасау қажет. Оны жүзеге асырудың  бір жолы заман талабына сай  SMART  технологиясын қолдану.</a:t>
            </a:r>
            <a:endParaRPr lang="ru-RU" sz="320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8525" y="291338"/>
            <a:ext cx="3568699" cy="2676525"/>
          </a:xfrm>
          <a:prstGeom prst="rect">
            <a:avLst/>
          </a:prstGeom>
          <a:ln>
            <a:noFill/>
          </a:ln>
          <a:effectLst>
            <a:softEdge rad="112500"/>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9049" y="291338"/>
            <a:ext cx="3568700" cy="2676525"/>
          </a:xfrm>
          <a:prstGeom prst="rect">
            <a:avLst/>
          </a:prstGeom>
          <a:ln>
            <a:noFill/>
          </a:ln>
          <a:effectLst>
            <a:softEdge rad="112500"/>
          </a:effectLst>
        </p:spPr>
      </p:pic>
    </p:spTree>
    <p:extLst>
      <p:ext uri="{BB962C8B-B14F-4D97-AF65-F5344CB8AC3E}">
        <p14:creationId xmlns:p14="http://schemas.microsoft.com/office/powerpoint/2010/main" val="536578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27200" y="2040222"/>
            <a:ext cx="10109200" cy="4313040"/>
          </a:xfrm>
          <a:prstGeom prst="rect">
            <a:avLst/>
          </a:prstGeom>
        </p:spPr>
        <p:txBody>
          <a:bodyPr wrap="square">
            <a:spAutoFit/>
          </a:bodyPr>
          <a:lstStyle/>
          <a:p>
            <a:pPr algn="just">
              <a:lnSpc>
                <a:spcPct val="107000"/>
              </a:lnSpc>
              <a:spcAft>
                <a:spcPts val="800"/>
              </a:spcAft>
              <a:tabLst>
                <a:tab pos="762000" algn="l"/>
              </a:tabLst>
            </a:pPr>
            <a:r>
              <a:rPr lang="kk-KZ" sz="28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762000" algn="l"/>
              </a:tabLst>
            </a:pPr>
            <a:r>
              <a:rPr lang="kk-KZ" sz="28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Оқушылардың </a:t>
            </a:r>
            <a:r>
              <a:rPr lang="kk-KZ" sz="28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ақпаратпен жұмыс жасау іскерлігін қалыптастыру арқылы  коммуникативті қабілеттерін, ақыл-ойын, танымдық және шығармашылық қабілеттерін дамыту.</a:t>
            </a:r>
          </a:p>
          <a:p>
            <a:pPr marL="342900" lvl="0" indent="-342900" algn="just">
              <a:lnSpc>
                <a:spcPct val="107000"/>
              </a:lnSpc>
              <a:spcAft>
                <a:spcPts val="0"/>
              </a:spcAft>
              <a:buFont typeface="+mj-lt"/>
              <a:buAutoNum type="arabicPeriod"/>
              <a:tabLst>
                <a:tab pos="762000" algn="l"/>
              </a:tabLst>
            </a:pPr>
            <a:endParaRPr lang="ru-RU" sz="28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762000" algn="l"/>
              </a:tabLst>
            </a:pPr>
            <a:r>
              <a:rPr lang="kk-KZ" sz="28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Алған </a:t>
            </a:r>
            <a:r>
              <a:rPr lang="kk-KZ" sz="28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білімдерін практикалық іс-әрекетте қолдануға үйрету.</a:t>
            </a:r>
          </a:p>
          <a:p>
            <a:pPr marL="342900" lvl="0" indent="-342900" algn="just">
              <a:lnSpc>
                <a:spcPct val="107000"/>
              </a:lnSpc>
              <a:spcAft>
                <a:spcPts val="0"/>
              </a:spcAft>
              <a:buFont typeface="+mj-lt"/>
              <a:buAutoNum type="arabicPeriod"/>
              <a:tabLst>
                <a:tab pos="762000" algn="l"/>
              </a:tabLst>
            </a:pPr>
            <a:endParaRPr lang="ru-RU" sz="28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762000" algn="l"/>
              </a:tabLst>
            </a:pPr>
            <a:r>
              <a:rPr lang="kk-KZ" sz="28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Заман </a:t>
            </a:r>
            <a:r>
              <a:rPr lang="kk-KZ" sz="28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талабына сай іскер, жан-жақты, терең білімді, интеллектуалдық деңгейі  жоғары шәкірт тәрбиелеу.</a:t>
            </a:r>
            <a:endParaRPr lang="ru-RU" sz="280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965200" y="802319"/>
            <a:ext cx="10871200" cy="1237903"/>
          </a:xfrm>
          <a:prstGeom prst="rect">
            <a:avLst/>
          </a:prstGeom>
        </p:spPr>
        <p:txBody>
          <a:bodyPr wrap="square">
            <a:spAutoFit/>
          </a:bodyPr>
          <a:lstStyle/>
          <a:p>
            <a:pPr algn="ctr">
              <a:lnSpc>
                <a:spcPct val="107000"/>
              </a:lnSpc>
              <a:spcAft>
                <a:spcPts val="800"/>
              </a:spcAft>
              <a:tabLst>
                <a:tab pos="762000" algn="l"/>
              </a:tabLst>
            </a:pPr>
            <a:r>
              <a:rPr lang="kk-KZ" sz="3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SMART  технологиясын пайдаланып оқыту  төмендегідей  мақсатты көздейді:</a:t>
            </a:r>
          </a:p>
        </p:txBody>
      </p:sp>
    </p:spTree>
    <p:extLst>
      <p:ext uri="{BB962C8B-B14F-4D97-AF65-F5344CB8AC3E}">
        <p14:creationId xmlns:p14="http://schemas.microsoft.com/office/powerpoint/2010/main" val="799687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57452" y="1469263"/>
            <a:ext cx="4483100" cy="4307846"/>
          </a:xfrm>
          <a:prstGeom prst="rect">
            <a:avLst/>
          </a:prstGeom>
        </p:spPr>
        <p:txBody>
          <a:bodyPr wrap="square">
            <a:spAutoFit/>
          </a:bodyPr>
          <a:lstStyle/>
          <a:p>
            <a:pPr marL="457200">
              <a:lnSpc>
                <a:spcPct val="107000"/>
              </a:lnSpc>
              <a:spcAft>
                <a:spcPts val="0"/>
              </a:spcAft>
              <a:tabLst>
                <a:tab pos="762000" algn="l"/>
              </a:tabLst>
            </a:pPr>
            <a:endParaRPr lang="ru-RU" sz="32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762000" algn="l"/>
              </a:tabLst>
            </a:pPr>
            <a:r>
              <a:rPr lang="kk-KZ" sz="32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Интербелсенді тақта</a:t>
            </a:r>
            <a:endParaRPr lang="ru-RU" sz="32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762000" algn="l"/>
              </a:tabLst>
            </a:pPr>
            <a:endParaRPr lang="ru-RU" sz="32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762000" algn="l"/>
              </a:tabLst>
            </a:pPr>
            <a:r>
              <a:rPr lang="kk-KZ" sz="32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Ғаламтор кеңістігі</a:t>
            </a:r>
          </a:p>
          <a:p>
            <a:pPr marL="342900" lvl="0" indent="-342900" algn="just">
              <a:lnSpc>
                <a:spcPct val="107000"/>
              </a:lnSpc>
              <a:spcAft>
                <a:spcPts val="0"/>
              </a:spcAft>
              <a:buFont typeface="+mj-lt"/>
              <a:buAutoNum type="arabicPeriod"/>
              <a:tabLst>
                <a:tab pos="762000" algn="l"/>
              </a:tabLst>
            </a:pPr>
            <a:endParaRPr lang="ru-RU" sz="32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762000" algn="l"/>
              </a:tabLst>
            </a:pPr>
            <a:r>
              <a:rPr lang="kk-KZ" sz="32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Электрондық оқулық</a:t>
            </a:r>
          </a:p>
          <a:p>
            <a:pPr marL="342900" lvl="0" indent="-342900" algn="just">
              <a:lnSpc>
                <a:spcPct val="107000"/>
              </a:lnSpc>
              <a:spcAft>
                <a:spcPts val="0"/>
              </a:spcAft>
              <a:buFont typeface="+mj-lt"/>
              <a:buAutoNum type="arabicPeriod"/>
              <a:tabLst>
                <a:tab pos="762000" algn="l"/>
              </a:tabLst>
            </a:pPr>
            <a:endParaRPr lang="ru-RU" sz="32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762000" algn="l"/>
              </a:tabLst>
            </a:pPr>
            <a:r>
              <a:rPr lang="kk-KZ" sz="32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Планшет, смартфон</a:t>
            </a:r>
            <a:endParaRPr lang="ru-RU" sz="320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401806" y="440652"/>
            <a:ext cx="11677492" cy="645113"/>
          </a:xfrm>
          <a:prstGeom prst="rect">
            <a:avLst/>
          </a:prstGeom>
        </p:spPr>
        <p:txBody>
          <a:bodyPr wrap="none">
            <a:spAutoFit/>
          </a:bodyPr>
          <a:lstStyle/>
          <a:p>
            <a:pPr marL="457200">
              <a:lnSpc>
                <a:spcPct val="107000"/>
              </a:lnSpc>
              <a:spcAft>
                <a:spcPts val="0"/>
              </a:spcAft>
              <a:tabLst>
                <a:tab pos="762000" algn="l"/>
              </a:tabLst>
            </a:pPr>
            <a:r>
              <a:rPr lang="kk-KZ"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SMART   технологияның келесі ақпарат құралдары:</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0552" y="1346200"/>
            <a:ext cx="5339137" cy="5080000"/>
          </a:xfrm>
          <a:prstGeom prst="ellipse">
            <a:avLst/>
          </a:prstGeom>
          <a:ln>
            <a:noFill/>
          </a:ln>
          <a:effectLst>
            <a:softEdge rad="112500"/>
          </a:effectLst>
        </p:spPr>
      </p:pic>
    </p:spTree>
    <p:extLst>
      <p:ext uri="{BB962C8B-B14F-4D97-AF65-F5344CB8AC3E}">
        <p14:creationId xmlns:p14="http://schemas.microsoft.com/office/powerpoint/2010/main" val="1491019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01800" y="1341270"/>
            <a:ext cx="10109200" cy="4651915"/>
          </a:xfrm>
          <a:prstGeom prst="rect">
            <a:avLst/>
          </a:prstGeom>
        </p:spPr>
        <p:txBody>
          <a:bodyPr wrap="square">
            <a:spAutoFit/>
          </a:bodyPr>
          <a:lstStyle/>
          <a:p>
            <a:pPr marL="457200" algn="just">
              <a:lnSpc>
                <a:spcPct val="107000"/>
              </a:lnSpc>
              <a:spcAft>
                <a:spcPts val="800"/>
              </a:spcAft>
              <a:tabLst>
                <a:tab pos="762000" algn="l"/>
              </a:tabLst>
            </a:pPr>
            <a:r>
              <a:rPr lang="kk-KZ" sz="280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kk-KZ" sz="28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Ең бастысы SMART құралдарын ретінде ғаламтор желісі  қолдану туралы  айтып кетсек. Сабақтарымда ғаламтор желісін  көбінесе пайдаланатын формалары мынандай:</a:t>
            </a:r>
          </a:p>
          <a:p>
            <a:pPr marL="457200" algn="just">
              <a:lnSpc>
                <a:spcPct val="107000"/>
              </a:lnSpc>
              <a:spcAft>
                <a:spcPts val="800"/>
              </a:spcAft>
              <a:tabLst>
                <a:tab pos="762000" algn="l"/>
              </a:tabLst>
            </a:pPr>
            <a:endParaRPr lang="ru-RU" sz="28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914400" indent="-457200" algn="just">
              <a:lnSpc>
                <a:spcPct val="107000"/>
              </a:lnSpc>
              <a:spcAft>
                <a:spcPts val="800"/>
              </a:spcAft>
              <a:buFontTx/>
              <a:buChar char="-"/>
              <a:tabLst>
                <a:tab pos="762000" algn="l"/>
              </a:tabLst>
            </a:pPr>
            <a:r>
              <a:rPr lang="kk-KZ" sz="28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Онлайн режимдегі тапсырмаларды орындау (Тест, есеп шығару, сызба толтыру, кесте толтыру т.б)</a:t>
            </a:r>
          </a:p>
          <a:p>
            <a:pPr marL="914400" indent="-457200" algn="just">
              <a:lnSpc>
                <a:spcPct val="107000"/>
              </a:lnSpc>
              <a:spcAft>
                <a:spcPts val="800"/>
              </a:spcAft>
              <a:buFontTx/>
              <a:buChar char="-"/>
              <a:tabLst>
                <a:tab pos="762000" algn="l"/>
              </a:tabLst>
            </a:pPr>
            <a:endParaRPr lang="ru-RU" sz="28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07000"/>
              </a:lnSpc>
              <a:spcAft>
                <a:spcPts val="800"/>
              </a:spcAft>
              <a:tabLst>
                <a:tab pos="762000" algn="l"/>
              </a:tabLst>
            </a:pPr>
            <a:r>
              <a:rPr lang="kk-KZ" sz="28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Мәліметтер қоры ретінде пайдалану (аудио мен видео жазбалар)</a:t>
            </a:r>
            <a:endParaRPr lang="ru-RU" sz="280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2279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18100" y="669767"/>
            <a:ext cx="6985000" cy="5727209"/>
          </a:xfrm>
          <a:prstGeom prst="rect">
            <a:avLst/>
          </a:prstGeom>
        </p:spPr>
        <p:txBody>
          <a:bodyPr wrap="square">
            <a:spAutoFit/>
          </a:bodyPr>
          <a:lstStyle/>
          <a:p>
            <a:pPr marL="457200" algn="just">
              <a:lnSpc>
                <a:spcPct val="107000"/>
              </a:lnSpc>
              <a:spcAft>
                <a:spcPts val="800"/>
              </a:spcAft>
              <a:tabLst>
                <a:tab pos="762000" algn="l"/>
              </a:tabLst>
            </a:pPr>
            <a:r>
              <a:rPr lang="kk-KZ" sz="28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Өзімнің  тәжірибеме тоқталып кетсем: өз сабақтарымда  интерактивті тақта арқылы аудио мен видео жазбаларды, анықтамаларды, ережелерді,  электронды оқулықтарды  компьютер арқылы енгізіп, белгілі бір тақырып бойынша  сабақта қолданамын. </a:t>
            </a:r>
          </a:p>
          <a:p>
            <a:pPr marL="457200" algn="just">
              <a:lnSpc>
                <a:spcPct val="107000"/>
              </a:lnSpc>
              <a:spcAft>
                <a:spcPts val="800"/>
              </a:spcAft>
              <a:tabLst>
                <a:tab pos="762000" algn="l"/>
              </a:tabLst>
            </a:pPr>
            <a:r>
              <a:rPr lang="kk-KZ" sz="28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kk-KZ" sz="28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Берілген </a:t>
            </a:r>
            <a:r>
              <a:rPr lang="kk-KZ" sz="28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тақырып бойынша  әрбір  оқушы жаттығуларды мен тапсырмаларды  орындайды, тест тапсырмаларын </a:t>
            </a:r>
            <a:r>
              <a:rPr lang="kk-KZ" sz="28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шешіп, есеп шығару  жұмыстарын  </a:t>
            </a:r>
            <a:r>
              <a:rPr lang="kk-KZ" sz="28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жасауды үйренді.</a:t>
            </a:r>
            <a:endParaRPr lang="ru-RU" sz="28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descr="C:\Users\Временное по\AppData\Local\Temp\Tmp_view\IMG-20200110-WA0034.jpg"/>
          <p:cNvPicPr/>
          <p:nvPr/>
        </p:nvPicPr>
        <p:blipFill>
          <a:blip r:embed="rId2" cstate="print">
            <a:lum bright="20000" contrast="10000"/>
          </a:blip>
          <a:srcRect r="22109"/>
          <a:stretch>
            <a:fillRect/>
          </a:stretch>
        </p:blipFill>
        <p:spPr bwMode="auto">
          <a:xfrm>
            <a:off x="443230" y="498793"/>
            <a:ext cx="4928870" cy="3044507"/>
          </a:xfrm>
          <a:prstGeom prst="rect">
            <a:avLst/>
          </a:prstGeom>
          <a:ln>
            <a:noFill/>
          </a:ln>
          <a:effectLst>
            <a:softEdge rad="112500"/>
          </a:effectLst>
        </p:spPr>
      </p:pic>
      <p:pic>
        <p:nvPicPr>
          <p:cNvPr id="4" name="Рисунок 3" descr="C:\Users\Erlan\Desktop\фото сабақтан.jpeg"/>
          <p:cNvPicPr/>
          <p:nvPr/>
        </p:nvPicPr>
        <p:blipFill>
          <a:blip r:embed="rId3">
            <a:extLst>
              <a:ext uri="{28A0092B-C50C-407E-A947-70E740481C1C}">
                <a14:useLocalDpi xmlns:a14="http://schemas.microsoft.com/office/drawing/2010/main" val="0"/>
              </a:ext>
            </a:extLst>
          </a:blip>
          <a:srcRect/>
          <a:stretch>
            <a:fillRect/>
          </a:stretch>
        </p:blipFill>
        <p:spPr bwMode="auto">
          <a:xfrm>
            <a:off x="328930" y="3543300"/>
            <a:ext cx="5043170" cy="3184207"/>
          </a:xfrm>
          <a:prstGeom prst="rect">
            <a:avLst/>
          </a:prstGeom>
          <a:ln>
            <a:noFill/>
          </a:ln>
          <a:effectLst>
            <a:softEdge rad="112500"/>
          </a:effectLst>
        </p:spPr>
      </p:pic>
    </p:spTree>
    <p:extLst>
      <p:ext uri="{BB962C8B-B14F-4D97-AF65-F5344CB8AC3E}">
        <p14:creationId xmlns:p14="http://schemas.microsoft.com/office/powerpoint/2010/main" val="3277873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16000" y="236777"/>
            <a:ext cx="10782300" cy="3488134"/>
          </a:xfrm>
          <a:prstGeom prst="rect">
            <a:avLst/>
          </a:prstGeom>
        </p:spPr>
        <p:txBody>
          <a:bodyPr wrap="square">
            <a:spAutoFit/>
          </a:bodyPr>
          <a:lstStyle/>
          <a:p>
            <a:pPr marL="457200" algn="just">
              <a:lnSpc>
                <a:spcPct val="107000"/>
              </a:lnSpc>
              <a:spcAft>
                <a:spcPts val="800"/>
              </a:spcAft>
              <a:tabLst>
                <a:tab pos="762000" algn="l"/>
              </a:tabLst>
            </a:pPr>
            <a:r>
              <a:rPr lang="kk-KZ" sz="20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Сабақтарымда планшеттерді жиі қолданамын, әрбір сабағым қызықты өту үшін</a:t>
            </a:r>
            <a:r>
              <a:rPr lang="kk-KZ" sz="20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тақырыпқа сәйкес планшет  арқылы </a:t>
            </a:r>
            <a:r>
              <a:rPr lang="en-US" sz="20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play market </a:t>
            </a:r>
            <a:r>
              <a:rPr lang="kk-KZ" sz="20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жүйесінен</a:t>
            </a:r>
            <a:r>
              <a:rPr lang="en-US" sz="20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kk-KZ" sz="20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алынған өте қызықты ойын жаттығуларын сабақтарымда пайдаланамын. Мысалы</a:t>
            </a:r>
            <a:r>
              <a:rPr lang="kk-KZ" sz="20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kk-KZ" sz="200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м</a:t>
            </a:r>
            <a:r>
              <a:rPr lang="kk-KZ" sz="20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атематика сабағында логикалық жаттығулар, белгісіз санды табу, есеп шығару сияқты тапсырмаларды орындайды. Қазақ тілі сабағынан артық сөзді тап, сөйлемді толықтыр, жұмбақты шеш деген тапсырмаларды орындайды. Әліппе сабағынан дыбыстарды жаттау, кестені толтыру, дыбыс түрлерін ажырату тапсырмаларын орындайды. 		</a:t>
            </a:r>
          </a:p>
          <a:p>
            <a:pPr marL="457200" algn="just">
              <a:lnSpc>
                <a:spcPct val="107000"/>
              </a:lnSpc>
              <a:spcAft>
                <a:spcPts val="800"/>
              </a:spcAft>
              <a:tabLst>
                <a:tab pos="762000" algn="l"/>
              </a:tabLst>
            </a:pPr>
            <a:r>
              <a:rPr lang="kk-KZ" sz="200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kk-KZ" sz="20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Осындай ойындар түрлерін сабақ барысында ойын түрінде қолданамын және оқушылардың ойлау, есте сақтау, сөйлеу, жазу қабілеттерін арттыруға көптеген көмегін тигізеді.</a:t>
            </a:r>
            <a:endParaRPr lang="ru-RU" sz="2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1025" y="3813541"/>
            <a:ext cx="3597275" cy="2768266"/>
          </a:xfrm>
          <a:prstGeom prst="rect">
            <a:avLst/>
          </a:prstGeom>
          <a:ln>
            <a:noFill/>
          </a:ln>
          <a:effectLst>
            <a:softEdge rad="112500"/>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5739" y="3203941"/>
            <a:ext cx="3007829" cy="3416300"/>
          </a:xfrm>
          <a:prstGeom prst="rect">
            <a:avLst/>
          </a:prstGeom>
          <a:ln>
            <a:noFill/>
          </a:ln>
          <a:effectLst>
            <a:softEdge rad="11250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6015" y="3813541"/>
            <a:ext cx="3742267" cy="2806700"/>
          </a:xfrm>
          <a:prstGeom prst="rect">
            <a:avLst/>
          </a:prstGeom>
          <a:ln>
            <a:noFill/>
          </a:ln>
          <a:effectLst>
            <a:softEdge rad="112500"/>
          </a:effectLst>
        </p:spPr>
      </p:pic>
    </p:spTree>
    <p:extLst>
      <p:ext uri="{BB962C8B-B14F-4D97-AF65-F5344CB8AC3E}">
        <p14:creationId xmlns:p14="http://schemas.microsoft.com/office/powerpoint/2010/main" val="2834719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18200" y="1480364"/>
            <a:ext cx="6096000" cy="5201039"/>
          </a:xfrm>
          <a:prstGeom prst="rect">
            <a:avLst/>
          </a:prstGeom>
        </p:spPr>
        <p:txBody>
          <a:bodyPr>
            <a:spAutoFit/>
          </a:bodyPr>
          <a:lstStyle/>
          <a:p>
            <a:pPr marL="342900" lvl="0" indent="-342900" algn="just">
              <a:lnSpc>
                <a:spcPct val="107000"/>
              </a:lnSpc>
              <a:spcAft>
                <a:spcPts val="0"/>
              </a:spcAft>
              <a:buFont typeface="+mj-lt"/>
              <a:buAutoNum type="arabicParenR"/>
              <a:tabLst>
                <a:tab pos="762000" algn="l"/>
              </a:tabLst>
            </a:pPr>
            <a:r>
              <a:rPr lang="kk-KZ" sz="26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Оқушылардың  </a:t>
            </a:r>
            <a:r>
              <a:rPr lang="kk-KZ" sz="26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сабаққа қызықты әрі белсенді қатысуына ықпал ете </a:t>
            </a:r>
            <a:r>
              <a:rPr lang="kk-KZ" sz="26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алады</a:t>
            </a:r>
            <a:r>
              <a:rPr lang="kk-KZ" sz="26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a:t>
            </a:r>
            <a:endParaRPr lang="ru-RU" sz="26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arenR"/>
              <a:tabLst>
                <a:tab pos="762000" algn="l"/>
              </a:tabLst>
            </a:pPr>
            <a:r>
              <a:rPr lang="kk-KZ" sz="26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Сабаққа қажетті құралдарды ресурстар сайтынан    алуға немесе </a:t>
            </a:r>
            <a:r>
              <a:rPr lang="kk-KZ" sz="26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интернетпен </a:t>
            </a:r>
            <a:r>
              <a:rPr lang="kk-KZ" sz="26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жұмыс жасауға болады.</a:t>
            </a:r>
            <a:endParaRPr lang="ru-RU" sz="26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arenR"/>
              <a:tabLst>
                <a:tab pos="762000" algn="l"/>
              </a:tabLst>
            </a:pPr>
            <a:r>
              <a:rPr lang="kk-KZ" sz="26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Оқушылардың </a:t>
            </a:r>
            <a:r>
              <a:rPr lang="kk-KZ" sz="26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жеке </a:t>
            </a:r>
            <a:r>
              <a:rPr lang="kk-KZ" sz="26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және әлеуметтік қабілеттерін арттыра отырып, жұптық және </a:t>
            </a:r>
            <a:r>
              <a:rPr lang="kk-KZ" sz="26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топпен </a:t>
            </a:r>
            <a:r>
              <a:rPr lang="kk-KZ" sz="26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жұмыс жасауға көмектеседі.</a:t>
            </a:r>
            <a:endParaRPr lang="ru-RU" sz="26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arenR"/>
              <a:tabLst>
                <a:tab pos="762000" algn="l"/>
              </a:tabLst>
            </a:pPr>
            <a:r>
              <a:rPr lang="kk-KZ" sz="26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Егер сабаққа керек материалдар  әзір болса, сабақ жақсы өтуіне септігін тигізеді.</a:t>
            </a:r>
            <a:endParaRPr lang="ru-RU" sz="260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457200" y="368671"/>
            <a:ext cx="11557000" cy="1146211"/>
          </a:xfrm>
          <a:prstGeom prst="rect">
            <a:avLst/>
          </a:prstGeom>
        </p:spPr>
        <p:txBody>
          <a:bodyPr wrap="square">
            <a:spAutoFit/>
          </a:bodyPr>
          <a:lstStyle/>
          <a:p>
            <a:pPr marL="457200" algn="ctr">
              <a:lnSpc>
                <a:spcPct val="107000"/>
              </a:lnSpc>
              <a:spcAft>
                <a:spcPts val="800"/>
              </a:spcAft>
              <a:tabLst>
                <a:tab pos="762000" algn="l"/>
              </a:tabLst>
            </a:pPr>
            <a:r>
              <a:rPr lang="kk-KZ" sz="32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Осы  SMART </a:t>
            </a:r>
            <a:r>
              <a:rPr lang="kk-KZ" sz="3200"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технологиясын қолдану аясында көптеген нәтижеге жетуге болады:</a:t>
            </a:r>
            <a:endParaRPr lang="ru-RU" sz="3200" dirty="0">
              <a:ln w="0"/>
              <a:solidFill>
                <a:srgbClr val="FF000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83355">
            <a:off x="457199" y="1685925"/>
            <a:ext cx="2730501" cy="2047876"/>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0867" y="3912127"/>
            <a:ext cx="2330451" cy="2677743"/>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55131">
            <a:off x="3187700" y="1771447"/>
            <a:ext cx="2641601" cy="1981201"/>
          </a:xfrm>
          <a:prstGeom prst="rect">
            <a:avLst/>
          </a:prstGeom>
          <a:ln>
            <a:noFill/>
          </a:ln>
          <a:effectLst>
            <a:softEdge rad="112500"/>
          </a:effectLst>
        </p:spPr>
      </p:pic>
    </p:spTree>
    <p:extLst>
      <p:ext uri="{BB962C8B-B14F-4D97-AF65-F5344CB8AC3E}">
        <p14:creationId xmlns:p14="http://schemas.microsoft.com/office/powerpoint/2010/main" val="1339995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104</TotalTime>
  <Words>113</Words>
  <Application>Microsoft Office PowerPoint</Application>
  <PresentationFormat>Широкоэкранный</PresentationFormat>
  <Paragraphs>40</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Calibri</vt:lpstr>
      <vt:lpstr>Century Gothic</vt:lpstr>
      <vt:lpstr>Times New Roman</vt:lpstr>
      <vt:lpstr>Wingdings 3</vt:lpstr>
      <vt:lpstr>Легкий дым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Ерлан</dc:creator>
  <cp:lastModifiedBy>Ерлан</cp:lastModifiedBy>
  <cp:revision>33</cp:revision>
  <dcterms:created xsi:type="dcterms:W3CDTF">2020-11-24T12:53:52Z</dcterms:created>
  <dcterms:modified xsi:type="dcterms:W3CDTF">2020-11-25T17:34:09Z</dcterms:modified>
</cp:coreProperties>
</file>